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4"/>
  </p:notesMasterIdLst>
  <p:sldIdLst>
    <p:sldId id="256" r:id="rId2"/>
    <p:sldId id="262" r:id="rId3"/>
    <p:sldId id="258" r:id="rId4"/>
    <p:sldId id="263" r:id="rId5"/>
    <p:sldId id="264" r:id="rId6"/>
    <p:sldId id="265" r:id="rId7"/>
    <p:sldId id="267" r:id="rId8"/>
    <p:sldId id="268" r:id="rId9"/>
    <p:sldId id="271" r:id="rId10"/>
    <p:sldId id="270" r:id="rId11"/>
    <p:sldId id="259" r:id="rId12"/>
    <p:sldId id="257" r:id="rId13"/>
    <p:sldId id="272" r:id="rId14"/>
    <p:sldId id="273" r:id="rId15"/>
    <p:sldId id="274" r:id="rId16"/>
    <p:sldId id="260" r:id="rId17"/>
    <p:sldId id="261" r:id="rId18"/>
    <p:sldId id="275" r:id="rId19"/>
    <p:sldId id="276" r:id="rId20"/>
    <p:sldId id="277" r:id="rId21"/>
    <p:sldId id="279" r:id="rId22"/>
    <p:sldId id="281" r:id="rId23"/>
    <p:sldId id="280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  <p:sldId id="319" r:id="rId61"/>
    <p:sldId id="320" r:id="rId62"/>
    <p:sldId id="321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B45B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71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4A64D-E95D-4C6E-94E2-94F80F46AB83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2D65F-F45E-4BBE-A5DF-00B38398F7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5698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26217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92D65F-F45E-4BBE-A5DF-00B38398F7ED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12079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D463-6E3A-4F51-8CE3-35DDD299FF00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863E-2499-46EC-A8E6-6B8292D72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0473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D463-6E3A-4F51-8CE3-35DDD299FF00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863E-2499-46EC-A8E6-6B8292D72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65898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D463-6E3A-4F51-8CE3-35DDD299FF00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863E-2499-46EC-A8E6-6B8292D72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4053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D463-6E3A-4F51-8CE3-35DDD299FF00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863E-2499-46EC-A8E6-6B8292D72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4291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D463-6E3A-4F51-8CE3-35DDD299FF00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863E-2499-46EC-A8E6-6B8292D72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9453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D463-6E3A-4F51-8CE3-35DDD299FF00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863E-2499-46EC-A8E6-6B8292D72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9737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D463-6E3A-4F51-8CE3-35DDD299FF00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863E-2499-46EC-A8E6-6B8292D72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0714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D463-6E3A-4F51-8CE3-35DDD299FF00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863E-2499-46EC-A8E6-6B8292D72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2897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D463-6E3A-4F51-8CE3-35DDD299FF00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863E-2499-46EC-A8E6-6B8292D72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5751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D463-6E3A-4F51-8CE3-35DDD299FF00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863E-2499-46EC-A8E6-6B8292D72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348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6D463-6E3A-4F51-8CE3-35DDD299FF00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863E-2499-46EC-A8E6-6B8292D72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0574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6D463-6E3A-4F51-8CE3-35DDD299FF00}" type="datetimeFigureOut">
              <a:rPr lang="en-US" smtClean="0"/>
              <a:pPr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0863E-2499-46EC-A8E6-6B8292D722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384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2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2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2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2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2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17161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199" y="1574661"/>
            <a:ext cx="346851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Hyvest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comes from the core words </a:t>
            </a:r>
            <a:r>
              <a:rPr lang="en-US" sz="26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Hy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giene 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en-US" sz="2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ige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HYGENIUS SOLUTIONS  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from VESTIGE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Home 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Hygiene promotes good health and overall 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wellness for your entire famil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Home Care Category</a:t>
            </a:r>
            <a:endParaRPr lang="en-US" sz="4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E:\aditi E\vestige\hyvest\PPT\ppt images\Terry-Home-Home-Cleanin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85" t="4085" r="47920"/>
          <a:stretch/>
        </p:blipFill>
        <p:spPr bwMode="auto">
          <a:xfrm>
            <a:off x="4306711" y="1550074"/>
            <a:ext cx="4021667" cy="464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900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0" y="2743200"/>
            <a:ext cx="3276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Your home hygiene assistant helps you to provide continuous protection of your loved ones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against everyday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illnesses.</a:t>
            </a:r>
          </a:p>
          <a:p>
            <a:pPr algn="r"/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Germs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enter our homes, through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people (who may have an infection or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are carriers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germs), contaminated food, domestic animals, and sometimes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through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water or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via air.</a:t>
            </a:r>
          </a:p>
          <a:p>
            <a:pPr algn="r"/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Good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hygiene plays an important part in reducing the burden of infectious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diseases in our homes and also prevents them from spreading.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048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199" y="1447800"/>
            <a:ext cx="419100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Germs can be found everywhere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They can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survive on hard surfaces such as floors, doorknobs, handrails etc. for about 24 hours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soft surfaces such as fabric furniture and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beddings, they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 survive for 20 – 30 minutes  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the germs aren't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allowed into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home, it is easier to protect your family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clean home would prevent illness before it begins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 would also prevent the spread of disease if practiced on a day to day basis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Home Hygiene</a:t>
            </a:r>
            <a:endParaRPr lang="en-US" sz="4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3000" y="1447799"/>
            <a:ext cx="3127305" cy="1985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3000" y="3751155"/>
            <a:ext cx="3126460" cy="2344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58567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07" t="8889" r="8516" b="10909"/>
          <a:stretch/>
        </p:blipFill>
        <p:spPr>
          <a:xfrm>
            <a:off x="4572000" y="2057400"/>
            <a:ext cx="4459139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Daily Protection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371600"/>
            <a:ext cx="39624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Maintaining cleanliness at home is not just a “do it and forget it” activity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should be in the daily to-do list of every household for healthy living</a:t>
            </a:r>
          </a:p>
          <a:p>
            <a:pPr marL="457200" indent="-27432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What to do to keeps germs at bay – 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 the dust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Keep flies away 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 garbage everyday 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Keep the bathroom clean and dry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Allow sunlight into the rooms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Ventilate the rooms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Keep kitchen clean and hygienic at all times</a:t>
            </a:r>
          </a:p>
          <a:p>
            <a:pPr marL="914400" lvl="1" indent="-274320">
              <a:buFont typeface="Arial" pitchFamily="34" charset="0"/>
              <a:buChar char="•"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0" lvl="1" indent="-274320">
              <a:buFont typeface="Arial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3386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85800" y="1371600"/>
            <a:ext cx="5638800" cy="4876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74320">
              <a:lnSpc>
                <a:spcPct val="120000"/>
              </a:lnSpc>
              <a:spcBef>
                <a:spcPts val="0"/>
              </a:spcBef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KITCHEN</a:t>
            </a:r>
          </a:p>
          <a:p>
            <a:pPr lvl="1" indent="-274320">
              <a:lnSpc>
                <a:spcPct val="120000"/>
              </a:lnSpc>
              <a:spcBef>
                <a:spcPts val="0"/>
              </a:spcBef>
            </a:pP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Kitchen</a:t>
            </a:r>
            <a:r>
              <a:rPr lang="en-GB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the favourite ground for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germs to grow</a:t>
            </a:r>
          </a:p>
          <a:p>
            <a:pPr lvl="1" indent="-274320">
              <a:lnSpc>
                <a:spcPct val="12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items that require frequent cleaning in the kitchen:</a:t>
            </a: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74320">
              <a:lnSpc>
                <a:spcPct val="120000"/>
              </a:lnSpc>
              <a:spcBef>
                <a:spcPts val="0"/>
              </a:spcBef>
            </a:pPr>
            <a:endParaRPr lang="en-US" sz="5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74320">
              <a:lnSpc>
                <a:spcPct val="120000"/>
              </a:lnSpc>
              <a:spcBef>
                <a:spcPts val="0"/>
              </a:spcBef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BATHROOM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indent="-274320"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It’s no surprise that the place where you scrub dirt and grim off your body holds a lot of germs</a:t>
            </a:r>
          </a:p>
          <a:p>
            <a:pPr lvl="1" indent="-274320"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Due to moisture build up,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is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perfect place for germs growth</a:t>
            </a:r>
          </a:p>
          <a:p>
            <a:pPr lvl="1" indent="-274320"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Spots that need special attention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Dirtiest places in your House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8847" r="30595" b="12218"/>
          <a:stretch/>
        </p:blipFill>
        <p:spPr>
          <a:xfrm>
            <a:off x="6172200" y="1371600"/>
            <a:ext cx="2788314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6421" b="7517"/>
          <a:stretch/>
        </p:blipFill>
        <p:spPr>
          <a:xfrm>
            <a:off x="6172200" y="3853036"/>
            <a:ext cx="2788314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52618074"/>
              </p:ext>
            </p:extLst>
          </p:nvPr>
        </p:nvGraphicFramePr>
        <p:xfrm>
          <a:off x="1524000" y="2438400"/>
          <a:ext cx="4457700" cy="1026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7000"/>
                <a:gridCol w="1790700"/>
              </a:tblGrid>
              <a:tr h="0">
                <a:tc>
                  <a:txBody>
                    <a:bodyPr/>
                    <a:lstStyle/>
                    <a:p>
                      <a:pPr marL="285750" marR="0" lvl="3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Dishwashing sponge/scrub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3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Cutting board</a:t>
                      </a:r>
                    </a:p>
                  </a:txBody>
                  <a:tcPr/>
                </a:tc>
              </a:tr>
              <a:tr h="345440">
                <a:tc>
                  <a:txBody>
                    <a:bodyPr/>
                    <a:lstStyle/>
                    <a:p>
                      <a:pPr marL="285750" marR="0" lvl="3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Countertops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3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Refrigerator </a:t>
                      </a:r>
                    </a:p>
                  </a:txBody>
                  <a:tcPr/>
                </a:tc>
              </a:tr>
              <a:tr h="345440">
                <a:tc>
                  <a:txBody>
                    <a:bodyPr/>
                    <a:lstStyle/>
                    <a:p>
                      <a:pPr marL="285750" marR="0" lvl="3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Kitchen sink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3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Kitchen towel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5193228"/>
              </p:ext>
            </p:extLst>
          </p:nvPr>
        </p:nvGraphicFramePr>
        <p:xfrm>
          <a:off x="2895600" y="5277816"/>
          <a:ext cx="3276600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7996"/>
                <a:gridCol w="1738604"/>
              </a:tblGrid>
              <a:tr h="238194">
                <a:tc>
                  <a:txBody>
                    <a:bodyPr/>
                    <a:lstStyle/>
                    <a:p>
                      <a:pPr marL="91440" lvl="3" indent="-182880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Shower tub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lvl="3" indent="-182880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Floor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45412">
                <a:tc>
                  <a:txBody>
                    <a:bodyPr/>
                    <a:lstStyle/>
                    <a:p>
                      <a:pPr marL="91440" lvl="3" indent="-182880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Drains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lvl="3" indent="-182880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Towels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45412">
                <a:tc>
                  <a:txBody>
                    <a:bodyPr/>
                    <a:lstStyle/>
                    <a:p>
                      <a:pPr marL="91440" lvl="3" indent="-182880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Taps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lvl="3" indent="-182880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Toothbrushes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81062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72834" y="1295400"/>
            <a:ext cx="4918365" cy="4906963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LAUNDRY AREA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Dirty clothes left in the laundry bucket attract a lot of germs due to sweat, food stains, dirt and grime that feed the germs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Wet 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laundry left in a machine can cause germs to 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flourish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1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LIVING ROOM</a:t>
            </a:r>
            <a:endParaRPr lang="en-US" sz="3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base">
              <a:lnSpc>
                <a:spcPct val="120000"/>
              </a:lnSpc>
              <a:spcBef>
                <a:spcPts val="600"/>
              </a:spcBef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Remote controls, keyboards, phones, and tablets are often shared by everyone in the house </a:t>
            </a:r>
          </a:p>
          <a:p>
            <a:pPr lvl="1" fontAlgn="base">
              <a:lnSpc>
                <a:spcPct val="120000"/>
              </a:lnSpc>
              <a:spcBef>
                <a:spcPts val="600"/>
              </a:spcBef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These surfaces also contribute to bacteria growth and proliferation</a:t>
            </a:r>
          </a:p>
          <a:p>
            <a:pPr lvl="1" fontAlgn="base">
              <a:lnSpc>
                <a:spcPct val="120000"/>
              </a:lnSpc>
              <a:spcBef>
                <a:spcPts val="600"/>
              </a:spcBef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carpet can hold up to eight times its weight in dirt, dust and 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mites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endParaRPr lang="en-US" sz="3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Dirtiest places in your House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978" t="6602" r="8897" b="4633"/>
          <a:stretch/>
        </p:blipFill>
        <p:spPr>
          <a:xfrm>
            <a:off x="5791200" y="1417637"/>
            <a:ext cx="3017971" cy="228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727" t="4263" r="32171" b="42760"/>
          <a:stretch/>
        </p:blipFill>
        <p:spPr>
          <a:xfrm>
            <a:off x="5791651" y="3818506"/>
            <a:ext cx="3017520" cy="2353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0403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14401" y="1295400"/>
            <a:ext cx="4114799" cy="47545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Dirtiest places in your House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72835" y="1341437"/>
            <a:ext cx="4232566" cy="475456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KNOBS, HANDLES, AND SWITCHES</a:t>
            </a:r>
          </a:p>
          <a:p>
            <a:pPr lvl="1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Handles, knobs, light switches are obvious places for germs</a:t>
            </a:r>
          </a:p>
          <a:p>
            <a:pPr lvl="1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Many studies have shown bacterial and virus growth on:</a:t>
            </a:r>
          </a:p>
          <a:p>
            <a:pPr lvl="2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Bathroom light switches</a:t>
            </a:r>
          </a:p>
          <a:p>
            <a:pPr lvl="2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Refrigerator handles</a:t>
            </a:r>
          </a:p>
          <a:p>
            <a:pPr lvl="2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Door Knobs</a:t>
            </a:r>
          </a:p>
          <a:p>
            <a:pPr lvl="2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Stove knobs</a:t>
            </a:r>
          </a:p>
          <a:p>
            <a:pPr lvl="2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Microwave handles</a:t>
            </a:r>
          </a:p>
          <a:p>
            <a:pPr lvl="1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 these spots once a week  with sanitizing solution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sz="3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86" r="20871"/>
          <a:stretch/>
        </p:blipFill>
        <p:spPr>
          <a:xfrm>
            <a:off x="5105400" y="1524000"/>
            <a:ext cx="1981199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2388" t="23499" r="7612" b="10319"/>
          <a:stretch/>
        </p:blipFill>
        <p:spPr>
          <a:xfrm>
            <a:off x="5180463" y="3636329"/>
            <a:ext cx="3582537" cy="2446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709" t="10212" r="46572" b="12623"/>
          <a:stretch/>
        </p:blipFill>
        <p:spPr>
          <a:xfrm>
            <a:off x="7162800" y="1524000"/>
            <a:ext cx="1578463" cy="1899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0403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14401" y="1600200"/>
            <a:ext cx="3962399" cy="42973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way of minimizing germs from spreading is keeping things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</a:t>
            </a:r>
          </a:p>
          <a:p>
            <a:pPr fontAlgn="base">
              <a:spcBef>
                <a:spcPts val="0"/>
              </a:spcBef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Clean the dirtiest places in your home daily for healthy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living</a:t>
            </a:r>
          </a:p>
          <a:p>
            <a:pPr fontAlgn="base">
              <a:spcBef>
                <a:spcPts val="0"/>
              </a:spcBef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Wash your hands often with a good antibacterial hand wash to ward of germs and avoid illness</a:t>
            </a:r>
          </a:p>
          <a:p>
            <a:pPr fontAlgn="base">
              <a:spcBef>
                <a:spcPts val="0"/>
              </a:spcBef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Keep hand sanitizers handy if soap is not available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base">
              <a:spcBef>
                <a:spcPts val="0"/>
              </a:spcBef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Take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shoes off before walking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into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house 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Practicing Good Habits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63" b="13850"/>
          <a:stretch/>
        </p:blipFill>
        <p:spPr>
          <a:xfrm>
            <a:off x="4876800" y="1524000"/>
            <a:ext cx="3657600" cy="2290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509" b="7527"/>
          <a:stretch/>
        </p:blipFill>
        <p:spPr>
          <a:xfrm>
            <a:off x="4876800" y="3962400"/>
            <a:ext cx="3657600" cy="2138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3677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78280" y="1524000"/>
            <a:ext cx="3017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Introducing</a:t>
            </a:r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102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5211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:\aditi\hyvest\_MG_2192_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990" t="1780" r="5766"/>
          <a:stretch/>
        </p:blipFill>
        <p:spPr bwMode="auto">
          <a:xfrm>
            <a:off x="5692239" y="1447800"/>
            <a:ext cx="2842161" cy="4640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Liquid Laundry Detergent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0600" y="1447800"/>
            <a:ext cx="4724401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oncentrated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antibacterial formula with active enzyme technology that is tough on stains and gentle on clothes and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hands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Superior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cleaning properties effectively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dirt, grime and unpleasant </a:t>
            </a:r>
            <a:r>
              <a:rPr lang="en-US" sz="1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odour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from all types of clothes </a:t>
            </a:r>
            <a:endParaRPr lang="en-US" sz="19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Protects </a:t>
            </a: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leaves the fabric soft and </a:t>
            </a:r>
            <a:r>
              <a:rPr lang="en-GB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shining like new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Protects the coloured clothes and brightens up the white clothes </a:t>
            </a: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Requires less </a:t>
            </a:r>
            <a:r>
              <a:rPr lang="en-GB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water for washing compared to popular detergent powders and liquids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Enriched with antifoaming agents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Enriched with antibacterial </a:t>
            </a:r>
            <a:r>
              <a:rPr lang="en-GB" sz="19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Neem</a:t>
            </a: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extract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Effective for both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machine and hand wash</a:t>
            </a: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824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447800"/>
            <a:ext cx="4191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ON: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types of clothes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including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Cottons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Synthetics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Chiffons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Georgette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Jeans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Sheets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uilts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Baby Clothes etc.</a:t>
            </a: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r>
              <a:rPr lang="en-US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Not suitable for woolens and silk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Liquid Laundry Detergent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444" t="2388" r="9001"/>
          <a:stretch/>
        </p:blipFill>
        <p:spPr>
          <a:xfrm>
            <a:off x="4267200" y="1600200"/>
            <a:ext cx="4099420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826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Liquid Laundry Detergent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53745" y="6400800"/>
            <a:ext cx="1690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 as per MRP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84101978"/>
              </p:ext>
            </p:extLst>
          </p:nvPr>
        </p:nvGraphicFramePr>
        <p:xfrm>
          <a:off x="1371600" y="2057400"/>
          <a:ext cx="7239000" cy="36574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4665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Application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Amount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Cost per Use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No. of Uses per bottle 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620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Bucket wash  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½ capful (5 ml) in half bucket (7 L) of water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Rs</a:t>
                      </a:r>
                      <a:r>
                        <a:rPr lang="en-US" sz="1800" dirty="0">
                          <a:effectLst/>
                        </a:rPr>
                        <a:t>. 3.45</a:t>
                      </a:r>
                      <a:r>
                        <a:rPr lang="en-US" sz="1800" dirty="0" smtClean="0">
                          <a:effectLst/>
                        </a:rPr>
                        <a:t>*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100 </a:t>
                      </a:r>
                      <a:r>
                        <a:rPr lang="en-US" sz="1800" dirty="0" smtClean="0">
                          <a:effectLst/>
                        </a:rPr>
                        <a:t> Half</a:t>
                      </a:r>
                      <a:r>
                        <a:rPr lang="en-US" sz="1800" baseline="0" dirty="0" smtClean="0">
                          <a:effectLst/>
                        </a:rPr>
                        <a:t> b</a:t>
                      </a:r>
                      <a:r>
                        <a:rPr lang="en-US" sz="1800" dirty="0" smtClean="0">
                          <a:effectLst/>
                        </a:rPr>
                        <a:t>ucket </a:t>
                      </a:r>
                      <a:r>
                        <a:rPr lang="en-US" sz="1800" dirty="0">
                          <a:effectLst/>
                        </a:rPr>
                        <a:t>washes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6209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Machine wash 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Regular / Medium Load: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endParaRPr lang="en-US" sz="1800" dirty="0" smtClean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1 </a:t>
                      </a:r>
                      <a:r>
                        <a:rPr lang="en-US" sz="1800" dirty="0">
                          <a:effectLst/>
                        </a:rPr>
                        <a:t>capful (10 ml)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Rs</a:t>
                      </a:r>
                      <a:r>
                        <a:rPr lang="en-US" sz="1800" dirty="0">
                          <a:effectLst/>
                        </a:rPr>
                        <a:t>. </a:t>
                      </a:r>
                      <a:r>
                        <a:rPr lang="en-US" sz="1800" dirty="0" smtClean="0">
                          <a:effectLst/>
                        </a:rPr>
                        <a:t>6.90*</a:t>
                      </a:r>
                      <a:endParaRPr lang="en-US" sz="18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Washes 50 Regular Loads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62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Full / Dirty Load:</a:t>
                      </a:r>
                      <a:r>
                        <a:rPr lang="en-US" sz="1800" dirty="0">
                          <a:effectLst/>
                        </a:rPr>
                        <a:t> 2 capful (20 ml)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Rs</a:t>
                      </a:r>
                      <a:r>
                        <a:rPr lang="en-US" sz="1800" dirty="0">
                          <a:effectLst/>
                        </a:rPr>
                        <a:t>. </a:t>
                      </a:r>
                      <a:r>
                        <a:rPr lang="en-US" sz="1800" dirty="0" smtClean="0">
                          <a:effectLst/>
                        </a:rPr>
                        <a:t>13.80*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Washes 25 Full / Dirty Loads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323104" y="1600200"/>
            <a:ext cx="4010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 and Cost per use: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668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:\aditi\hyvest\_MG_2192_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990" t="1780" r="5766"/>
          <a:stretch/>
        </p:blipFill>
        <p:spPr bwMode="auto">
          <a:xfrm>
            <a:off x="2743200" y="1645279"/>
            <a:ext cx="2819400" cy="460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62600" y="4104946"/>
            <a:ext cx="30044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MRP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3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Rs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345.00 </a:t>
            </a:r>
          </a:p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DP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3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Rs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300.00</a:t>
            </a:r>
          </a:p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BV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180</a:t>
            </a:r>
            <a:b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PV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11.05</a:t>
            </a: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Liquid Laundry Detergent</a:t>
            </a:r>
          </a:p>
        </p:txBody>
      </p:sp>
    </p:spTree>
    <p:extLst>
      <p:ext uri="{BB962C8B-B14F-4D97-AF65-F5344CB8AC3E}">
        <p14:creationId xmlns:p14="http://schemas.microsoft.com/office/powerpoint/2010/main" xmlns="" val="30031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129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7879" y="1387019"/>
            <a:ext cx="4274721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Concentrated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formula for cleaning dishes and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utensils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Possesses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superior oil and grease removal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properties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Gentle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Easily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effectively removes stubborn grease from iron and steel utensils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leaving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them shining like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new</a:t>
            </a: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 </a:t>
            </a:r>
            <a:r>
              <a:rPr lang="en-GB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degreasing strength with power of lemons</a:t>
            </a: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Cuts through toughest grease and oily residue</a:t>
            </a: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food smell </a:t>
            </a: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Leaves utensils sparkling clean </a:t>
            </a:r>
            <a:endParaRPr lang="en-GB" sz="19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Dishwashing Liquid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2" descr="S:\aditi\hyvest\_MG_221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5071" t="2457" r="3312"/>
          <a:stretch/>
        </p:blipFill>
        <p:spPr bwMode="auto">
          <a:xfrm>
            <a:off x="5417721" y="1438916"/>
            <a:ext cx="2964279" cy="473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766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026" t="11242"/>
          <a:stretch/>
        </p:blipFill>
        <p:spPr>
          <a:xfrm>
            <a:off x="5162095" y="4149968"/>
            <a:ext cx="3067505" cy="1984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Dishwashing Liquid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1371600"/>
            <a:ext cx="3429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ON: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types of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utensils: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Stainless </a:t>
            </a: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steel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Aluminium</a:t>
            </a: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Iron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Non-stick cookware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Glass ware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Bone china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Melamine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Ceramic crockery etc.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3400" y="1371600"/>
            <a:ext cx="3886200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REGULAR USE: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Mix 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few drops of concentrate in a bowl of water, use on utensils with scrubber pad or </a:t>
            </a: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sponge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TOUGH STAINS: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Take </a:t>
            </a:r>
            <a:r>
              <a:rPr lang="en-GB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one drop of concentrate directly on the scrubber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on utensil with water to scrub off tough stains </a:t>
            </a:r>
            <a:r>
              <a:rPr lang="en-GB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easily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294" t="32506" r="11520" b="3728"/>
          <a:stretch/>
        </p:blipFill>
        <p:spPr>
          <a:xfrm>
            <a:off x="2667000" y="4510921"/>
            <a:ext cx="2362200" cy="1585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904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Dishwashing Liquid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23104" y="1600200"/>
            <a:ext cx="4010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 and Cost per use: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36500776"/>
              </p:ext>
            </p:extLst>
          </p:nvPr>
        </p:nvGraphicFramePr>
        <p:xfrm>
          <a:off x="1433945" y="2061864"/>
          <a:ext cx="7543800" cy="34736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5950"/>
                <a:gridCol w="1885950"/>
                <a:gridCol w="1885950"/>
                <a:gridCol w="1885950"/>
              </a:tblGrid>
              <a:tr h="7220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Application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Amount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Cost per Use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No. of Uses per bottle 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523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Regular </a:t>
                      </a:r>
                      <a:r>
                        <a:rPr lang="en-US" sz="2200" dirty="0" smtClean="0">
                          <a:effectLst/>
                        </a:rPr>
                        <a:t>use:</a:t>
                      </a:r>
                      <a:endParaRPr lang="en-US" sz="22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 sink full of Utensils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 spoon (5 ml) </a:t>
                      </a:r>
                      <a:r>
                        <a:rPr lang="en-US" sz="1800" dirty="0" err="1">
                          <a:effectLst/>
                        </a:rPr>
                        <a:t>Ultrascrub</a:t>
                      </a:r>
                      <a:r>
                        <a:rPr lang="en-US" sz="1800" dirty="0">
                          <a:effectLst/>
                        </a:rPr>
                        <a:t> in a bowl (100 ml) of water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Rs</a:t>
                      </a:r>
                      <a:r>
                        <a:rPr lang="en-US" sz="1800" dirty="0">
                          <a:effectLst/>
                        </a:rPr>
                        <a:t>. </a:t>
                      </a:r>
                      <a:r>
                        <a:rPr lang="en-US" sz="1800" dirty="0" smtClean="0">
                          <a:effectLst/>
                        </a:rPr>
                        <a:t>1.85*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100 </a:t>
                      </a:r>
                      <a:r>
                        <a:rPr lang="en-US" sz="1800" dirty="0" smtClean="0">
                          <a:effectLst/>
                        </a:rPr>
                        <a:t>sink</a:t>
                      </a:r>
                      <a:r>
                        <a:rPr lang="en-US" sz="1800" baseline="0" dirty="0" smtClean="0">
                          <a:effectLst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full </a:t>
                      </a:r>
                      <a:r>
                        <a:rPr lang="en-US" sz="1800" dirty="0">
                          <a:effectLst/>
                        </a:rPr>
                        <a:t>of Utensils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501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Tough Stains 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 drop (0.5 ml) on scrubber pad</a:t>
                      </a:r>
                      <a:endParaRPr lang="en-US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 smtClean="0">
                          <a:effectLst/>
                        </a:rPr>
                        <a:t>Rs</a:t>
                      </a:r>
                      <a:r>
                        <a:rPr lang="en-US" sz="1800" dirty="0" smtClean="0">
                          <a:effectLst/>
                        </a:rPr>
                        <a:t>.</a:t>
                      </a:r>
                      <a:r>
                        <a:rPr lang="en-US" sz="1800" baseline="0" dirty="0" smtClean="0">
                          <a:effectLst/>
                        </a:rPr>
                        <a:t> </a:t>
                      </a:r>
                      <a:r>
                        <a:rPr lang="en-US" sz="1800" dirty="0" smtClean="0">
                          <a:effectLst/>
                        </a:rPr>
                        <a:t>0.19*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1000 drops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453745" y="6400800"/>
            <a:ext cx="1690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 as per MRP </a:t>
            </a:r>
          </a:p>
        </p:txBody>
      </p:sp>
    </p:spTree>
    <p:extLst>
      <p:ext uri="{BB962C8B-B14F-4D97-AF65-F5344CB8AC3E}">
        <p14:creationId xmlns:p14="http://schemas.microsoft.com/office/powerpoint/2010/main" xmlns="" val="286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2600" y="4104946"/>
            <a:ext cx="30044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MRP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3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Rs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185.00</a:t>
            </a:r>
          </a:p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DP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3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Rs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160.00</a:t>
            </a:r>
          </a:p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BV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96</a:t>
            </a:r>
            <a:b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PV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6.0</a:t>
            </a: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Dishwashing Liquid</a:t>
            </a:r>
          </a:p>
        </p:txBody>
      </p:sp>
      <p:pic>
        <p:nvPicPr>
          <p:cNvPr id="7" name="Picture 2" descr="S:\aditi\hyvest\_MG_2219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5071" t="2457" r="3312"/>
          <a:stretch/>
        </p:blipFill>
        <p:spPr bwMode="auto">
          <a:xfrm>
            <a:off x="2686242" y="1591316"/>
            <a:ext cx="2868837" cy="4580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0057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28800" y="1295400"/>
            <a:ext cx="571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0070C0"/>
                </a:solidFill>
              </a:rPr>
              <a:t>DEMONSTRATIONS</a:t>
            </a:r>
            <a:endParaRPr lang="en-US" sz="5400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337"/>
          <a:stretch/>
        </p:blipFill>
        <p:spPr>
          <a:xfrm>
            <a:off x="2647950" y="2384310"/>
            <a:ext cx="4076700" cy="291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956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Demo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6800" y="1600200"/>
            <a:ext cx="6705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Take a jar half filled with water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Put a drop of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the jar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Close the lid of the jar and shake vigorously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 will see very less foam formed in the jar*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is designed to form less foam but that does not make it less effective on stains or dirt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Because of this property of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it uses less water for the entire washing and rinsing cycle</a:t>
            </a: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56278" y="586740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*compared to popular detergents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1154119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</a:t>
            </a:r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Demo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371600"/>
            <a:ext cx="6934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Dip a spoon in oil / margarine / butter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Take out the spoon and remove extra oil or margarine using your fingertips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Put a drop of </a:t>
            </a:r>
            <a:r>
              <a:rPr 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in half a glass of water and dip the oily spoon into the glass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Stir the spoon vigorously several times in the glass as if mixing sugar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 the spoon from water – the oil / butter will be all gone and the spoon will be sparkling clean with no residue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</a:t>
            </a: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Dishwashing Liquid has high degreasing strength that requires very less or no scrubbing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84736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199" y="1574661"/>
            <a:ext cx="346851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Hyvest comes from the core words </a:t>
            </a:r>
            <a:r>
              <a:rPr lang="en-US" sz="26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Hy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giene 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and </a:t>
            </a:r>
            <a:r>
              <a:rPr lang="en-US" sz="2600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Vest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ige</a:t>
            </a:r>
          </a:p>
          <a:p>
            <a:pPr marL="742950" lvl="1" indent="-285750">
              <a:buFont typeface="Arial" pitchFamily="34" charset="0"/>
              <a:buChar char="•"/>
            </a:pPr>
            <a:endParaRPr lang="en-US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HYGENIUS SOLUTIONS  </a:t>
            </a:r>
            <a:r>
              <a:rPr lang="en-US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from VESTIGE 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2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Home 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Hygiene promotes good health and overall 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wellness for your entire famil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Home Care Category</a:t>
            </a:r>
            <a:endParaRPr lang="en-US" sz="4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E:\aditi E\vestige\hyvest\PPT\ppt images\Terry-Home-Home-Cleaning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4306711" y="1550074"/>
            <a:ext cx="4021667" cy="464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89008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53000" y="2743200"/>
            <a:ext cx="3276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Your home hygiene assistant helps you to provide continuous protection to your loved ones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against everyday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illnesses.</a:t>
            </a:r>
          </a:p>
          <a:p>
            <a:pPr algn="r"/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Germs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enter our homes, through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people (who may have an infection or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are carriers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germs), contaminated food, domestic animals, and sometimes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through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water or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via air.</a:t>
            </a:r>
          </a:p>
          <a:p>
            <a:pPr algn="r"/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r"/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Good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hygiene plays an important part in reducing the burden of infectious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diseases in our homes and also prevents them from spreading.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37116" t="27083" r="21303" b="16667"/>
          <a:stretch>
            <a:fillRect/>
          </a:stretch>
        </p:blipFill>
        <p:spPr bwMode="auto">
          <a:xfrm>
            <a:off x="0" y="1"/>
            <a:ext cx="9144000" cy="6893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63048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199" y="1447800"/>
            <a:ext cx="419100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Germs can be found everywhere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They can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survive on hard surfaces such as floors, doorknobs, handrails etc. for about 24 hours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soft surfaces such as fabric furniture and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beddings, they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 survive for 20 – 30 minutes  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the germs aren't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allowed into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home, it is easier to protect your family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clean home would prevent illness before it begins</a:t>
            </a:r>
          </a:p>
          <a:p>
            <a:pPr marL="457200" indent="-457200">
              <a:spcBef>
                <a:spcPts val="0"/>
              </a:spcBef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 would also prevent the spread of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germs if proper hygienic practices are adopted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Home Hygiene</a:t>
            </a:r>
            <a:endParaRPr lang="en-US" sz="4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53000" y="1447799"/>
            <a:ext cx="3127305" cy="19851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953000" y="3751155"/>
            <a:ext cx="3126460" cy="2344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58567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572000" y="2057400"/>
            <a:ext cx="4459139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Daily Protection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371600"/>
            <a:ext cx="39624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274320">
              <a:spcBef>
                <a:spcPts val="0"/>
              </a:spcBef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Maintaining cleanliness at home is not just a “do it and forget it” activity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should be in the daily to-do list of every household for healthy living</a:t>
            </a:r>
          </a:p>
          <a:p>
            <a:pPr marL="457200" indent="-27432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What to do to keep germs at bay – 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 the dust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Keep flies away 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 garbage everyday 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Keep the bathroom clean and dry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Allow sunlight into the rooms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Ventilate the rooms</a:t>
            </a:r>
          </a:p>
          <a:p>
            <a:pPr marL="914400" lvl="1" indent="-27432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Keep the kitchen clean and hygienic at all times</a:t>
            </a:r>
          </a:p>
          <a:p>
            <a:pPr marL="914400" lvl="1" indent="-274320">
              <a:buFont typeface="Arial" pitchFamily="34" charset="0"/>
              <a:buChar char="•"/>
            </a:pP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0" lvl="1" indent="-274320">
              <a:buFont typeface="Arial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33861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1371600"/>
            <a:ext cx="5638800" cy="4876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74320">
              <a:lnSpc>
                <a:spcPct val="120000"/>
              </a:lnSpc>
              <a:spcBef>
                <a:spcPts val="0"/>
              </a:spcBef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KITCHEN</a:t>
            </a:r>
          </a:p>
          <a:p>
            <a:pPr lvl="1" indent="-274320">
              <a:lnSpc>
                <a:spcPct val="120000"/>
              </a:lnSpc>
              <a:spcBef>
                <a:spcPts val="0"/>
              </a:spcBef>
            </a:pP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Kitchen</a:t>
            </a:r>
            <a:r>
              <a:rPr lang="en-GB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the favourite ground for </a:t>
            </a:r>
            <a:r>
              <a:rPr lang="en-GB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germs to grow</a:t>
            </a:r>
          </a:p>
          <a:p>
            <a:pPr lvl="1" indent="-274320">
              <a:lnSpc>
                <a:spcPct val="120000"/>
              </a:lnSpc>
              <a:spcBef>
                <a:spcPts val="0"/>
              </a:spcBef>
            </a:pP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items that require frequent cleaning in the kitchen:</a:t>
            </a: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6858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74320">
              <a:lnSpc>
                <a:spcPct val="120000"/>
              </a:lnSpc>
              <a:spcBef>
                <a:spcPts val="0"/>
              </a:spcBef>
            </a:pPr>
            <a:endParaRPr lang="en-US" sz="5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indent="-274320">
              <a:lnSpc>
                <a:spcPct val="120000"/>
              </a:lnSpc>
              <a:spcBef>
                <a:spcPts val="0"/>
              </a:spcBef>
            </a:pPr>
            <a:r>
              <a:rPr 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BATHROOM</a:t>
            </a:r>
            <a:endParaRPr lang="en-US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indent="-274320"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It’s no surprise that the place where you scrub dirt and </a:t>
            </a:r>
            <a:r>
              <a:rPr lang="en-I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grime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off your body holds a lot of germs</a:t>
            </a:r>
          </a:p>
          <a:p>
            <a:pPr lvl="1" indent="-274320"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Due to moisture build up,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it’s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perfect place for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germs to grow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indent="-274320">
              <a:lnSpc>
                <a:spcPct val="120000"/>
              </a:lnSpc>
              <a:spcBef>
                <a:spcPts val="0"/>
              </a:spcBef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Spots that need special attention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Dirtiest Places in Your House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72200" y="1371600"/>
            <a:ext cx="2788314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72200" y="3853036"/>
            <a:ext cx="2788314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52618074"/>
              </p:ext>
            </p:extLst>
          </p:nvPr>
        </p:nvGraphicFramePr>
        <p:xfrm>
          <a:off x="1524000" y="2438400"/>
          <a:ext cx="4457700" cy="10261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7000"/>
                <a:gridCol w="1790700"/>
              </a:tblGrid>
              <a:tr h="0">
                <a:tc>
                  <a:txBody>
                    <a:bodyPr/>
                    <a:lstStyle/>
                    <a:p>
                      <a:pPr marL="285750" marR="0" lvl="3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Dishwashing sponge/scrub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3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Cutting board</a:t>
                      </a:r>
                    </a:p>
                  </a:txBody>
                  <a:tcPr/>
                </a:tc>
              </a:tr>
              <a:tr h="345440">
                <a:tc>
                  <a:txBody>
                    <a:bodyPr/>
                    <a:lstStyle/>
                    <a:p>
                      <a:pPr marL="285750" marR="0" lvl="3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Countertops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3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Refrigerator </a:t>
                      </a:r>
                    </a:p>
                  </a:txBody>
                  <a:tcPr/>
                </a:tc>
              </a:tr>
              <a:tr h="345440">
                <a:tc>
                  <a:txBody>
                    <a:bodyPr/>
                    <a:lstStyle/>
                    <a:p>
                      <a:pPr marL="285750" marR="0" lvl="3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Kitchen sink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3" indent="-18288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Kitchen towel 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85193228"/>
              </p:ext>
            </p:extLst>
          </p:nvPr>
        </p:nvGraphicFramePr>
        <p:xfrm>
          <a:off x="2895600" y="5277816"/>
          <a:ext cx="3276600" cy="10058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7996"/>
                <a:gridCol w="1738604"/>
              </a:tblGrid>
              <a:tr h="238194">
                <a:tc>
                  <a:txBody>
                    <a:bodyPr/>
                    <a:lstStyle/>
                    <a:p>
                      <a:pPr marL="91440" lvl="3" indent="-182880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Shower tub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lvl="3" indent="-182880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Floor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45412">
                <a:tc>
                  <a:txBody>
                    <a:bodyPr/>
                    <a:lstStyle/>
                    <a:p>
                      <a:pPr marL="91440" lvl="3" indent="-182880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Drains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lvl="3" indent="-182880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Towels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245412">
                <a:tc>
                  <a:txBody>
                    <a:bodyPr/>
                    <a:lstStyle/>
                    <a:p>
                      <a:pPr marL="91440" lvl="3" indent="-182880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Taps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" lvl="3" indent="-182880"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Toothbrushes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810621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72834" y="1295400"/>
            <a:ext cx="4918365" cy="4906963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LAUNDRY AREA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Dirty clothes left in the laundry bucket attract a lot of germs due to sweat, food stains, dirt and grime that feed the germs</a:t>
            </a:r>
          </a:p>
          <a:p>
            <a:pPr lvl="1">
              <a:lnSpc>
                <a:spcPct val="120000"/>
              </a:lnSpc>
              <a:spcBef>
                <a:spcPts val="600"/>
              </a:spcBef>
            </a:pP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Wet 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laundry left in a machine can cause germs to 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flourish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31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LIVING ROOM</a:t>
            </a:r>
            <a:endParaRPr lang="en-US" sz="3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base">
              <a:lnSpc>
                <a:spcPct val="120000"/>
              </a:lnSpc>
              <a:spcBef>
                <a:spcPts val="600"/>
              </a:spcBef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Remote controls, keyboards, phones, and tablets are often shared by everyone in the house </a:t>
            </a:r>
          </a:p>
          <a:p>
            <a:pPr lvl="1" fontAlgn="base">
              <a:lnSpc>
                <a:spcPct val="120000"/>
              </a:lnSpc>
              <a:spcBef>
                <a:spcPts val="600"/>
              </a:spcBef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These surfaces also contribute to bacteria growth and proliferation</a:t>
            </a:r>
          </a:p>
          <a:p>
            <a:pPr lvl="1" fontAlgn="base">
              <a:lnSpc>
                <a:spcPct val="120000"/>
              </a:lnSpc>
              <a:spcBef>
                <a:spcPts val="600"/>
              </a:spcBef>
            </a:pP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carpet can hold dirt, dust and 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mites up </a:t>
            </a:r>
            <a:r>
              <a:rPr lang="en-US" sz="2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eight times its </a:t>
            </a:r>
            <a:r>
              <a:rPr lang="en-US" sz="2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weight</a:t>
            </a:r>
            <a:endParaRPr lang="en-US" sz="3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lnSpc>
                <a:spcPct val="120000"/>
              </a:lnSpc>
              <a:spcBef>
                <a:spcPts val="600"/>
              </a:spcBef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Dirtiest Places in Your House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791200" y="1417637"/>
            <a:ext cx="3017971" cy="228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791651" y="3818506"/>
            <a:ext cx="3017520" cy="23536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0403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14401" y="1295400"/>
            <a:ext cx="4114799" cy="47545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</a:pP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Dirtiest Places in Your House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848885" y="1219200"/>
            <a:ext cx="4232566" cy="475456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ts val="0"/>
              </a:spcBef>
            </a:pPr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KNOBS, HANDLES, AND SWITCHES</a:t>
            </a:r>
          </a:p>
          <a:p>
            <a:pPr lvl="1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Handles, knobs, light switches are obvious places for germs</a:t>
            </a:r>
          </a:p>
          <a:p>
            <a:pPr lvl="1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Many studies have shown bacterial and virus growth on:</a:t>
            </a:r>
          </a:p>
          <a:p>
            <a:pPr lvl="2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Bathroom light switches</a:t>
            </a:r>
          </a:p>
          <a:p>
            <a:pPr lvl="2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Refrigerator handles</a:t>
            </a:r>
          </a:p>
          <a:p>
            <a:pPr lvl="2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Door Knobs</a:t>
            </a:r>
          </a:p>
          <a:p>
            <a:pPr lvl="2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Stove knobs</a:t>
            </a:r>
          </a:p>
          <a:p>
            <a:pPr lvl="2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Microwave handles</a:t>
            </a:r>
          </a:p>
          <a:p>
            <a:pPr lvl="1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 these spots once a week</a:t>
            </a:r>
          </a:p>
          <a:p>
            <a:pPr lvl="1" fontAlgn="base">
              <a:lnSpc>
                <a:spcPct val="120000"/>
              </a:lnSpc>
              <a:spcBef>
                <a:spcPts val="0"/>
              </a:spcBef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Electrical switches must be cleaned with utmost caution</a:t>
            </a: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sz="3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</a:pP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105400" y="1524000"/>
            <a:ext cx="1981199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180463" y="3636329"/>
            <a:ext cx="3582537" cy="24466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7162800" y="1524000"/>
            <a:ext cx="1578463" cy="1899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0403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14401" y="1600200"/>
            <a:ext cx="3962399" cy="42973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2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ts val="0"/>
              </a:spcBef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way of minimizing germs from spreading is keeping things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</a:t>
            </a:r>
          </a:p>
          <a:p>
            <a:pPr fontAlgn="base">
              <a:spcBef>
                <a:spcPts val="0"/>
              </a:spcBef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Clean the dirtiest places in your home daily for healthy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living</a:t>
            </a:r>
          </a:p>
          <a:p>
            <a:pPr fontAlgn="base">
              <a:spcBef>
                <a:spcPts val="0"/>
              </a:spcBef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Wash your hands often with a good antibacterial hand wash to ward of germs and avoid illness</a:t>
            </a:r>
          </a:p>
          <a:p>
            <a:pPr fontAlgn="base">
              <a:spcBef>
                <a:spcPts val="0"/>
              </a:spcBef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Keep hand </a:t>
            </a: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sanitizers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handy if soap is not available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base">
              <a:spcBef>
                <a:spcPts val="0"/>
              </a:spcBef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Take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your shoes off before walking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into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house </a:t>
            </a:r>
            <a:endParaRPr lang="en-US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Practicing Good Habits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876800" y="1524000"/>
            <a:ext cx="3657600" cy="2290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876800" y="3962400"/>
            <a:ext cx="3657600" cy="2138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33677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31027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7482" t="27083" r="20937" b="177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0083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7879" y="1466195"/>
            <a:ext cx="442712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Concentrated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formula for daily cleaning and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mopping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It gives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 germ protection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by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killing 99.9% of germs including bacteria, virus and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fungus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Effectively removes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tough stains, dirt and grime from all kind of household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surfaces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Leaves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mopped area refreshingly clean with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long lasting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floral fragrance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Contains Benzalkonium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Chloride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solution that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completely disinfects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any surface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Ultraswab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Floor Cleaning Solution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867400" y="1415103"/>
            <a:ext cx="2774553" cy="47570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3126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Ultraswab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Floor Cleaning Solution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1371600"/>
            <a:ext cx="3429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ON: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types of f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loors &amp; surfaces: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IN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Marble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Mosaic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Wooden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Granite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Ceramic, etc.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Kitchen countertops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Tiles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Bathroom 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floors etc. 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2400" y="1371600"/>
            <a:ext cx="39624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REGULAR USE: Floor Mopping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half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capful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(10ml) of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concentrate in one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fourth (1/4) bucket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water (4 L)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Gently wipe using a mop. No need to rinse. 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KITCHEN SURFACE: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undiluted for tough stains, or diluted for regular cleaning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a kitchen towel for best results</a:t>
            </a: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057400" y="4572000"/>
            <a:ext cx="2354487" cy="144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-2"/>
          <a:stretch/>
        </p:blipFill>
        <p:spPr>
          <a:xfrm>
            <a:off x="5715000" y="4755093"/>
            <a:ext cx="2971800" cy="1493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98891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Ultraswab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Floor Cleaning Solution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3104" y="1600200"/>
            <a:ext cx="4010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 and Cost per use: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92702142"/>
              </p:ext>
            </p:extLst>
          </p:nvPr>
        </p:nvGraphicFramePr>
        <p:xfrm>
          <a:off x="1433945" y="2061864"/>
          <a:ext cx="7543800" cy="34736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5950"/>
                <a:gridCol w="2090305"/>
                <a:gridCol w="1524000"/>
                <a:gridCol w="2043545"/>
              </a:tblGrid>
              <a:tr h="7220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Application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Amount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Cost per Use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No. of Uses per bottle 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523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Mopping home floors (marble, ceramic, granite, tiles etc.)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2 spoons (10 ml) or 1/2 cap  in 1/4</a:t>
                      </a:r>
                      <a:r>
                        <a:rPr lang="en-US" sz="1800" baseline="300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th</a:t>
                      </a: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 of bucket (4 L) of water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₹3.90*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50 days of cleaning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501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/>
                          <a:ea typeface="Calibri"/>
                          <a:cs typeface="Calibri"/>
                        </a:rPr>
                        <a:t>For Tough Stains </a:t>
                      </a: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1 spoon (5 ml) on sponge or kitchen towel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₹1.95*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100 spoons </a:t>
                      </a:r>
                      <a:endParaRPr lang="en-US" sz="18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453745" y="6400800"/>
            <a:ext cx="1690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 as per MRP </a:t>
            </a:r>
          </a:p>
        </p:txBody>
      </p:sp>
    </p:spTree>
    <p:extLst>
      <p:ext uri="{BB962C8B-B14F-4D97-AF65-F5344CB8AC3E}">
        <p14:creationId xmlns:p14="http://schemas.microsoft.com/office/powerpoint/2010/main" xmlns="" val="323324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2600" y="4104946"/>
            <a:ext cx="30044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MRP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₹195.00</a:t>
            </a:r>
          </a:p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DP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₹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170.00</a:t>
            </a:r>
          </a:p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BV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102</a:t>
            </a:r>
            <a:b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PV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6.38</a:t>
            </a: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Ultraswab –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Floor Cleaning Solution</a:t>
            </a:r>
            <a:endParaRPr lang="en-US" sz="3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276601" y="1235364"/>
            <a:ext cx="2209799" cy="5089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972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37482" t="27083" r="20351" b="13542"/>
          <a:stretch>
            <a:fillRect/>
          </a:stretch>
        </p:blipFill>
        <p:spPr bwMode="auto">
          <a:xfrm>
            <a:off x="0" y="0"/>
            <a:ext cx="9144000" cy="687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8267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7878" y="1343098"/>
            <a:ext cx="45806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Concentrated formula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that gives powerful cleaning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performance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dust, dirt and lint leaving the surface sparkling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clean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Effectively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stains and fingerprints without leaving any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harmful oily residues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Enriched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powerful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shine promoters for superior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performance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static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charge from surfaces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Does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not contain any toxic volatile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substances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Soft </a:t>
            </a:r>
            <a:r>
              <a:rPr lang="en-GB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</a:t>
            </a: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hands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Economical cost per usage at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1:2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dilution ratio with water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Ultrashine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Glass &amp; Household Cleaner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868537" y="1371600"/>
            <a:ext cx="2688609" cy="48263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56360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Ultrashine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Glass &amp; Household Cleaner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1371600"/>
            <a:ext cx="3429000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ON: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All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types of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surfaces:</a:t>
            </a:r>
          </a:p>
          <a:p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Glass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Mirrors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</a:t>
            </a: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aminated furniture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LED / LCD TV &amp; screens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lectronic appliances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</a:t>
            </a: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ridge doors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</a:t>
            </a: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icrowave doors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Kitchen 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appliances and cabinets etc.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2400" y="1371600"/>
            <a:ext cx="3962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REGULAR USE: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by diluting with water at the ratio of 1:2 - one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 Ultrashine concentrate with 2 parts of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water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Always use the Spray Application bottle for best results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Wipe with a lint-free cloth for best results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638800" y="3458120"/>
            <a:ext cx="3200399" cy="2702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990850" y="4495800"/>
            <a:ext cx="2571750" cy="1781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7927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Ultrashine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Glass &amp; Household Cleaner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3104" y="1600200"/>
            <a:ext cx="4010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 and Cost per use: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95757562"/>
              </p:ext>
            </p:extLst>
          </p:nvPr>
        </p:nvGraphicFramePr>
        <p:xfrm>
          <a:off x="1433945" y="2061864"/>
          <a:ext cx="7543800" cy="37255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5950"/>
                <a:gridCol w="2090305"/>
                <a:gridCol w="1524000"/>
                <a:gridCol w="2043545"/>
              </a:tblGrid>
              <a:tr h="7220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Application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Amount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Cost per Use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No. of Uses per bottle 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52305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Regular Use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(at 1:2 dilution with water, one part Ultrashine concentrate with 2 parts of water) 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Glass Surface, mirrors, kitchen appliances, fridge doors etc.:</a:t>
                      </a: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 ml </a:t>
                      </a:r>
                      <a:endPara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approx. 2-3 sprays)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₹ </a:t>
                      </a: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0.13*</a:t>
                      </a: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3000 sprays</a:t>
                      </a:r>
                      <a:r>
                        <a:rPr lang="en-US" sz="18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* </a:t>
                      </a:r>
                      <a:r>
                        <a:rPr lang="en-US" sz="1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per bottle of concentrate </a:t>
                      </a:r>
                    </a:p>
                  </a:txBody>
                  <a:tcPr marL="68580" marR="68580" marT="0" marB="0"/>
                </a:tc>
              </a:tr>
              <a:tr h="1150158"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Ceiling fan, computer / TV screens, furniture etc.:</a:t>
                      </a: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 ml </a:t>
                      </a:r>
                      <a:endParaRPr 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(approx. 4-6 sprays)</a:t>
                      </a: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₹ </a:t>
                      </a: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0.26*</a:t>
                      </a: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453745" y="6400800"/>
            <a:ext cx="1690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 as per MRP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0" y="5835134"/>
            <a:ext cx="594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 best results always use the Spray Application bottle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9443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2600" y="4104946"/>
            <a:ext cx="30044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MRP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₹200.00</a:t>
            </a:r>
          </a:p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DP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₹175.00</a:t>
            </a:r>
          </a:p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BV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105</a:t>
            </a:r>
            <a:b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PV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6.56</a:t>
            </a: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Ultrashine –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Glass &amp; Household Cleaner</a:t>
            </a:r>
            <a:endParaRPr lang="en-US" sz="3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478733" y="1320421"/>
            <a:ext cx="2072494" cy="500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025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10200" y="3733800"/>
            <a:ext cx="3352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Empty Spray Bottle</a:t>
            </a:r>
          </a:p>
          <a:p>
            <a:pPr lvl="0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MRP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₹28.00</a:t>
            </a:r>
          </a:p>
          <a:p>
            <a:pPr lvl="0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DP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₹28.00</a:t>
            </a:r>
          </a:p>
          <a:p>
            <a:pPr lvl="0"/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BV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5.6</a:t>
            </a:r>
            <a:b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PV</a:t>
            </a:r>
            <a:r>
              <a:rPr 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0.35</a:t>
            </a:r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Ultrashine –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Glass &amp; Household Cleaner</a:t>
            </a:r>
            <a:endParaRPr lang="en-US" sz="3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678" t="2303" r="8018" b="8529"/>
          <a:stretch/>
        </p:blipFill>
        <p:spPr bwMode="auto">
          <a:xfrm>
            <a:off x="3008811" y="1423851"/>
            <a:ext cx="1944189" cy="4804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53000" y="1280279"/>
            <a:ext cx="381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Use this special Spray Application bottle to mix 250 ml of </a:t>
            </a:r>
            <a:r>
              <a:rPr lang="en-GB" dirty="0" err="1" smtClean="0"/>
              <a:t>Ultrashine</a:t>
            </a:r>
            <a:r>
              <a:rPr lang="en-GB" dirty="0" smtClean="0"/>
              <a:t> with 500 ml of water and spray it on the surface that you want to clean.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Shake well before use.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dirty="0" smtClean="0"/>
              <a:t>Always use a clean, dry, and lint-free cloth for cleaning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7379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7482" t="26042" r="20351" b="177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05211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:\aditi\hyvest\_MG_2192_1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692239" y="1447800"/>
            <a:ext cx="2842161" cy="4640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Liquid Laundry Detergent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0600" y="1447800"/>
            <a:ext cx="4724401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oncentrated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antibacterial formula with active enzyme technology that is tough on stains and gentle on clothes and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hands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Superior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cleaning properties effectively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dirt, grime and unpleasant </a:t>
            </a:r>
            <a:r>
              <a:rPr lang="en-IN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odour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from all types of clothes </a:t>
            </a:r>
            <a:endParaRPr lang="en-US" sz="19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Protects </a:t>
            </a: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leaves the fabric soft and </a:t>
            </a:r>
            <a:r>
              <a:rPr lang="en-GB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shining like new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Protects the coloured clothes and brightens up the white clothes </a:t>
            </a: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Requires less </a:t>
            </a:r>
            <a:r>
              <a:rPr lang="en-GB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water for washing compared to popular detergent powders and liquids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Enriched with antifoaming agents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Enriched with antibacterial Neem </a:t>
            </a:r>
            <a:r>
              <a:rPr lang="en-GB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extract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Effective for both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machine and hand wash</a:t>
            </a: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824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447800"/>
            <a:ext cx="4191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ON: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types of clothes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including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Cottons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Synthetics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Chiffons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Georgette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Jeans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Sheets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Q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uilts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Baby Clothes etc.</a:t>
            </a: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r>
              <a:rPr lang="en-US" sz="16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Not suitable for woolens and silk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Liquid Laundry Detergent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267200" y="1600200"/>
            <a:ext cx="4099420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8265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Liquid Laundry Detergent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53745" y="6400800"/>
            <a:ext cx="1690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 as per MRP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98022808"/>
              </p:ext>
            </p:extLst>
          </p:nvPr>
        </p:nvGraphicFramePr>
        <p:xfrm>
          <a:off x="1371600" y="1876103"/>
          <a:ext cx="7239000" cy="3957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6400"/>
                <a:gridCol w="2209800"/>
                <a:gridCol w="1371600"/>
                <a:gridCol w="1981200"/>
              </a:tblGrid>
              <a:tr h="46651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Application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Amount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Cost per Use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No. of Uses per bottle 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6209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Bucket wash  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 spoon (5 ml) in </a:t>
                      </a: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half </a:t>
                      </a: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bucket </a:t>
                      </a: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of </a:t>
                      </a: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water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4-5 Clothes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₹3.45*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100 </a:t>
                      </a: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Half</a:t>
                      </a:r>
                      <a:r>
                        <a:rPr lang="en-US" sz="18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b</a:t>
                      </a: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ucket </a:t>
                      </a: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washes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62093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Machine wash 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Regular / Medium </a:t>
                      </a:r>
                      <a:r>
                        <a:rPr lang="en-US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Load (10-12</a:t>
                      </a:r>
                      <a:r>
                        <a:rPr lang="en-US" sz="1800" b="1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clothes)</a:t>
                      </a:r>
                      <a:r>
                        <a:rPr lang="en-US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:</a:t>
                      </a: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2 spoons (10 ml) or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½</a:t>
                      </a:r>
                      <a:r>
                        <a:rPr lang="en-US" sz="18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capful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₹6.90*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Washes 50 Regular Loads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62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Full / Dirty </a:t>
                      </a:r>
                      <a:r>
                        <a:rPr lang="en-US" sz="1800" b="1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Load (20-25 clothes):</a:t>
                      </a: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4 spoons (20 ml) or 1 capful 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₹13.80*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Washes 25 Full / Dirty Loads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323104" y="1418903"/>
            <a:ext cx="4010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 and Cost per use: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668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2600" y="4104946"/>
            <a:ext cx="30044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MRP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₹345.00 </a:t>
            </a:r>
          </a:p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DP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₹300.00</a:t>
            </a:r>
          </a:p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BV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180</a:t>
            </a:r>
            <a:b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PV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11.25</a:t>
            </a: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Liquid Laundry Detergent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429000" y="1238091"/>
            <a:ext cx="1995303" cy="5086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00310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37482" t="27084" r="20351" b="1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129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7879" y="1387019"/>
            <a:ext cx="4274721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Concentrated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formula for cleaning dishes and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utensils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Possesses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superior oil and grease removal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properties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Gentle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hands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Easily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effectively removes stubborn grease from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ceramic and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steel utensils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leaving </a:t>
            </a:r>
            <a:r>
              <a:rPr lang="en-US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them shining like </a:t>
            </a:r>
            <a:r>
              <a:rPr lang="en-US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new</a:t>
            </a: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 </a:t>
            </a:r>
            <a:r>
              <a:rPr lang="en-GB" sz="19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degreasing strength with power of lemons</a:t>
            </a: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Cuts through toughest grease and oily residue</a:t>
            </a: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food smell </a:t>
            </a:r>
            <a:endParaRPr lang="en-US" sz="19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Leaves utensils sparkling clean </a:t>
            </a:r>
            <a:endParaRPr lang="en-GB" sz="19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Dishwashing Liquid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8" name="Picture 2" descr="S:\aditi\hyvest\_MG_2219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 bwMode="auto">
          <a:xfrm>
            <a:off x="5562600" y="1438916"/>
            <a:ext cx="2964279" cy="4733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7766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162095" y="4149968"/>
            <a:ext cx="3067505" cy="1984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Dishwashing Liquid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1371600"/>
            <a:ext cx="3429000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USE ON: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All types of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utensils: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Stainless </a:t>
            </a: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steel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IN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Aluminium</a:t>
            </a: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Non-stick cookware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Glass ware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Bone china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Melamine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Ceramic crockery etc.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43400" y="1371600"/>
            <a:ext cx="3886200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REGULAR USE: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Mix </a:t>
            </a:r>
            <a:r>
              <a:rPr lang="en-US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few drops of concentrate in a bowl of water, use on utensils with scrubber pad or </a:t>
            </a:r>
            <a:r>
              <a:rPr lang="en-US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sponge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FOR TOUGH STAINS: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Take </a:t>
            </a:r>
            <a:r>
              <a:rPr lang="en-GB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one drop of concentrate directly on the scrubber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sz="1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Use on utensil with water to scrub off tough stains </a:t>
            </a:r>
            <a:r>
              <a:rPr lang="en-GB" sz="17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easily</a:t>
            </a:r>
            <a:endParaRPr lang="en-US" sz="1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667000" y="4510921"/>
            <a:ext cx="2362200" cy="15854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9045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Dishwashing Liquid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23104" y="1600200"/>
            <a:ext cx="40108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Application and Cost per use: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0307496"/>
              </p:ext>
            </p:extLst>
          </p:nvPr>
        </p:nvGraphicFramePr>
        <p:xfrm>
          <a:off x="1433945" y="2061864"/>
          <a:ext cx="7543800" cy="34736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5950"/>
                <a:gridCol w="2090305"/>
                <a:gridCol w="1524000"/>
                <a:gridCol w="2043545"/>
              </a:tblGrid>
              <a:tr h="72207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Application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Amount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Cost per Use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No. of Uses per bottle 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55230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Regular </a:t>
                      </a:r>
                      <a:r>
                        <a:rPr lang="en-US" sz="2200" dirty="0" smtClean="0">
                          <a:effectLst/>
                        </a:rPr>
                        <a:t>use:</a:t>
                      </a:r>
                      <a:endParaRPr lang="en-US" sz="22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A sink full of Utensils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 spoon </a:t>
                      </a: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(5 ml) Ultrascrub </a:t>
                      </a: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in a </a:t>
                      </a: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bowl (100 ml) </a:t>
                      </a: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of water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₹1.85*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100 </a:t>
                      </a: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sink</a:t>
                      </a:r>
                      <a:r>
                        <a:rPr lang="en-US" sz="1800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full </a:t>
                      </a: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of Utensils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5015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200" dirty="0">
                          <a:effectLst/>
                        </a:rPr>
                        <a:t>Tough Stains </a:t>
                      </a:r>
                      <a:endParaRPr lang="en-US" sz="2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 drop </a:t>
                      </a: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on </a:t>
                      </a: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scrubber pad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₹0.19*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1000 drops </a:t>
                      </a:r>
                      <a:endParaRPr lang="en-US" sz="180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453745" y="6400800"/>
            <a:ext cx="1690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</a:t>
            </a:r>
            <a:r>
              <a:rPr lang="en-US" sz="16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cost as per MRP </a:t>
            </a:r>
          </a:p>
        </p:txBody>
      </p:sp>
    </p:spTree>
    <p:extLst>
      <p:ext uri="{BB962C8B-B14F-4D97-AF65-F5344CB8AC3E}">
        <p14:creationId xmlns:p14="http://schemas.microsoft.com/office/powerpoint/2010/main" xmlns="" val="2865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2600" y="4104946"/>
            <a:ext cx="300445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MRP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₹185.00</a:t>
            </a:r>
          </a:p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DP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₹160.00</a:t>
            </a:r>
          </a:p>
          <a:p>
            <a:pPr lvl="0"/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BV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96</a:t>
            </a:r>
            <a:b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33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PV</a:t>
            </a:r>
            <a:r>
              <a:rPr lang="en-US" sz="33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6.0</a:t>
            </a:r>
            <a:endParaRPr lang="en-US" sz="3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Dishwashing Liquid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956325" y="1371600"/>
            <a:ext cx="2766770" cy="4933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400577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828800" y="1295400"/>
            <a:ext cx="571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rgbClr val="0070C0"/>
                </a:solidFill>
              </a:rPr>
              <a:t>DEMONSTRATIONS</a:t>
            </a:r>
            <a:endParaRPr lang="en-US" sz="5400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2647950" y="2384310"/>
            <a:ext cx="4076700" cy="2911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7855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Ultrashine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Demo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6800" y="1600200"/>
            <a:ext cx="670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Take a hand held mirror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Apply black shoe polish with your finger tips on the upper part of the mirror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Rub a creamy lipstick on the lower part of the mirror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Spray diluted Ultrashine using the Spray Application Bottle on the mirror (just one spray is enough)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Using a face tissue or lint-free cloth gently wipe away the shoe polish and lipstick from the mirror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mirror will shine like new!</a:t>
            </a: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45352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86887" y="1603950"/>
            <a:ext cx="540451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Concentrated Formula</a:t>
            </a:r>
          </a:p>
          <a:p>
            <a:pPr lvl="0"/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With </a:t>
            </a:r>
            <a:r>
              <a:rPr lang="en-GB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powerful Shine Promoters 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stains, fingerprints etc.</a:t>
            </a:r>
          </a:p>
          <a:p>
            <a:pPr lvl="0"/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dust and lint</a:t>
            </a:r>
          </a:p>
          <a:p>
            <a:pPr lvl="0"/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No </a:t>
            </a:r>
            <a:r>
              <a:rPr lang="en-GB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oily residue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</a:t>
            </a:r>
            <a:r>
              <a:rPr lang="en-GB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static </a:t>
            </a:r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charge</a:t>
            </a:r>
          </a:p>
          <a:p>
            <a:pPr lvl="0"/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4400" y="4876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4400" y="11430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4497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Ultrashine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Glass &amp; Household Cleaner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972457" y="1369717"/>
            <a:ext cx="2019143" cy="487868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76552" y="1633864"/>
            <a:ext cx="463704" cy="5486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76552" y="2334904"/>
            <a:ext cx="463704" cy="5486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76552" y="3034352"/>
            <a:ext cx="463704" cy="5486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76552" y="3760127"/>
            <a:ext cx="463704" cy="5486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76552" y="4419600"/>
            <a:ext cx="463704" cy="5486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76552" y="5154304"/>
            <a:ext cx="463704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405850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33349" y="1673892"/>
            <a:ext cx="532945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Concentrated Formula</a:t>
            </a:r>
          </a:p>
          <a:p>
            <a:pPr lvl="0"/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Kills </a:t>
            </a:r>
            <a:r>
              <a:rPr lang="en-GB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99.9% </a:t>
            </a:r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germs</a:t>
            </a:r>
          </a:p>
          <a:p>
            <a:pPr lvl="0"/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Gives total germ protection</a:t>
            </a:r>
          </a:p>
          <a:p>
            <a:pPr lvl="0"/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</a:t>
            </a:r>
            <a:r>
              <a:rPr lang="en-GB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tough stains </a:t>
            </a:r>
            <a:endParaRPr lang="en-GB" sz="3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Cuts </a:t>
            </a:r>
            <a:r>
              <a:rPr lang="en-GB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through dirt and </a:t>
            </a:r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grime</a:t>
            </a:r>
          </a:p>
          <a:p>
            <a:pPr lvl="0"/>
            <a:endParaRPr lang="en-GB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Refreshing </a:t>
            </a:r>
            <a:r>
              <a:rPr lang="en-GB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and lasting </a:t>
            </a:r>
            <a:r>
              <a:rPr lang="en-GB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fragrance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14400" y="4876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914400" y="11430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4497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Ultraswab –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Floor Cleaning Solution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629400" y="1295400"/>
            <a:ext cx="2150644" cy="49529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80160" y="1688456"/>
            <a:ext cx="548640" cy="54864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80160" y="2375848"/>
            <a:ext cx="548640" cy="5486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80160" y="3088944"/>
            <a:ext cx="548640" cy="5486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80160" y="3785547"/>
            <a:ext cx="548640" cy="5486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80160" y="4490112"/>
            <a:ext cx="548640" cy="5486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80160" y="5184700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79683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Demo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371600"/>
            <a:ext cx="6934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Dip a spoon in oil or butter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Take out the spoon and remove any extra oil or butter using your fingertips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Put a drop of Ultrascrub in half a glass of water and dip the same spoon into the glass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Stir the spoon vigorously several times in the glass as if mixing sugar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 the spoon from water – the oil / butter will be all gone and the spoon will be sparkling clean with no residue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GB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 Dishwashing Liquid has high degreasing strength that requires very less or no scrubbing</a:t>
            </a:r>
          </a:p>
          <a:p>
            <a:pPr marL="285750" indent="-285750">
              <a:buFont typeface="Arial" pitchFamily="34" charset="0"/>
              <a:buChar char="•"/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24133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7984" y="1673892"/>
            <a:ext cx="5257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Concentrated Formula </a:t>
            </a:r>
          </a:p>
          <a:p>
            <a:pPr lvl="0"/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 Degreasing strength</a:t>
            </a:r>
          </a:p>
          <a:p>
            <a:pPr lvl="0"/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stubborn grease easily</a:t>
            </a:r>
          </a:p>
          <a:p>
            <a:pPr lvl="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Removes oily residue</a:t>
            </a:r>
          </a:p>
          <a:p>
            <a:pPr lvl="0"/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Gentle on hands</a:t>
            </a:r>
          </a:p>
          <a:p>
            <a:pPr lvl="0"/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With power of lemons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Ultrascrub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Dishwashing Liquid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19720" y="1728720"/>
            <a:ext cx="618264" cy="54864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21995" y="2429760"/>
            <a:ext cx="618264" cy="54864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19720" y="3161958"/>
            <a:ext cx="618264" cy="5486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88310" y="3800991"/>
            <a:ext cx="618264" cy="54864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19720" y="4471920"/>
            <a:ext cx="618264" cy="54864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19720" y="5218680"/>
            <a:ext cx="618264" cy="5486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76016" y="1371600"/>
            <a:ext cx="1749793" cy="4876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56839602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539814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 </a:t>
            </a:r>
            <a:r>
              <a:rPr lang="en-US" sz="4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Demo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371600"/>
            <a:ext cx="6934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Take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jar half filled with water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Put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drop of Ultrawash in the jar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Close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lid of the jar and shake vigorously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You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will see very less foam formed in the jar*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is designed to form less foam but that does not </a:t>
            </a: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make it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less effective on stains or dirt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Because 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of this property of Ultrawash, it uses less water for the entire washing and rinsing cycle </a:t>
            </a:r>
          </a:p>
          <a:p>
            <a:pPr marL="274320" indent="-274320">
              <a:buFont typeface="Arial" pitchFamily="34" charset="0"/>
              <a:buChar char="•"/>
            </a:pPr>
            <a:endParaRPr lang="en-GB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6278" y="5867400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*compared to popular detergents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24355724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37984" y="1673892"/>
            <a:ext cx="52578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Concentrated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Formula </a:t>
            </a:r>
            <a:endParaRPr lang="en-US" sz="3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With Enzyme Technology</a:t>
            </a:r>
          </a:p>
          <a:p>
            <a:endParaRPr lang="en-US" sz="16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Antibacterial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Neem</a:t>
            </a: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Tough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 stains, soft on hands </a:t>
            </a:r>
            <a:endParaRPr lang="en-US" sz="3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Requires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less water </a:t>
            </a:r>
            <a:endParaRPr lang="en-US" sz="3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Protects colourful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clothes </a:t>
            </a:r>
            <a:endParaRPr lang="en-US" sz="3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14400" y="563881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14400" y="1219200"/>
            <a:ext cx="7010400" cy="45719"/>
          </a:xfrm>
          <a:prstGeom prst="rect">
            <a:avLst/>
          </a:prstGeom>
          <a:solidFill>
            <a:srgbClr val="0B45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2000" y="525959"/>
            <a:ext cx="731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Ultrawash – </a:t>
            </a:r>
            <a:r>
              <a:rPr 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Liquid Laundry Detergent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00505" y="1681540"/>
            <a:ext cx="615314" cy="54864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00505" y="2336770"/>
            <a:ext cx="615314" cy="54864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00505" y="3040040"/>
            <a:ext cx="615314" cy="54864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00505" y="3750156"/>
            <a:ext cx="615314" cy="54864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00505" y="4474192"/>
            <a:ext cx="615314" cy="548640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00505" y="5175283"/>
            <a:ext cx="615314" cy="5486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682734" y="1304900"/>
            <a:ext cx="2004066" cy="5095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0671640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76500" y="2590800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70C0"/>
                </a:solidFill>
              </a:rPr>
              <a:t>THANK YOU</a:t>
            </a:r>
            <a:endParaRPr lang="en-US" sz="54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582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1704</TotalTime>
  <Words>3017</Words>
  <Application>Microsoft Office PowerPoint</Application>
  <PresentationFormat>On-screen Show (4:3)</PresentationFormat>
  <Paragraphs>552</Paragraphs>
  <Slides>62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Aditi Saikia</dc:creator>
  <cp:lastModifiedBy>Shree</cp:lastModifiedBy>
  <cp:revision>50</cp:revision>
  <dcterms:created xsi:type="dcterms:W3CDTF">2016-12-10T07:21:01Z</dcterms:created>
  <dcterms:modified xsi:type="dcterms:W3CDTF">2017-02-14T06:55:58Z</dcterms:modified>
</cp:coreProperties>
</file>